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20" Type="http://schemas.openxmlformats.org/officeDocument/2006/relationships/image" Target="../media/image145.png"/><Relationship Id="rId21" Type="http://schemas.openxmlformats.org/officeDocument/2006/relationships/image" Target="../media/image146.png"/><Relationship Id="rId22" Type="http://schemas.openxmlformats.org/officeDocument/2006/relationships/image" Target="../media/image147.png"/><Relationship Id="rId23" Type="http://schemas.openxmlformats.org/officeDocument/2006/relationships/image" Target="../media/image148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Relationship Id="rId28" Type="http://schemas.openxmlformats.org/officeDocument/2006/relationships/image" Target="../media/image153.png"/><Relationship Id="rId29" Type="http://schemas.openxmlformats.org/officeDocument/2006/relationships/image" Target="../media/image154.png"/><Relationship Id="rId30" Type="http://schemas.openxmlformats.org/officeDocument/2006/relationships/image" Target="../media/image15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69.png"/><Relationship Id="rId17" Type="http://schemas.openxmlformats.org/officeDocument/2006/relationships/image" Target="../media/image270.png"/><Relationship Id="rId18" Type="http://schemas.openxmlformats.org/officeDocument/2006/relationships/image" Target="../media/image271.png"/><Relationship Id="rId19" Type="http://schemas.openxmlformats.org/officeDocument/2006/relationships/image" Target="../media/image272.png"/><Relationship Id="rId20" Type="http://schemas.openxmlformats.org/officeDocument/2006/relationships/image" Target="../media/image273.png"/><Relationship Id="rId21" Type="http://schemas.openxmlformats.org/officeDocument/2006/relationships/image" Target="../media/image274.png"/><Relationship Id="rId22" Type="http://schemas.openxmlformats.org/officeDocument/2006/relationships/image" Target="../media/image275.png"/><Relationship Id="rId23" Type="http://schemas.openxmlformats.org/officeDocument/2006/relationships/image" Target="../media/image276.png"/><Relationship Id="rId24" Type="http://schemas.openxmlformats.org/officeDocument/2006/relationships/image" Target="../media/image277.png"/><Relationship Id="rId25" Type="http://schemas.openxmlformats.org/officeDocument/2006/relationships/image" Target="../media/image27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Relationship Id="rId15" Type="http://schemas.openxmlformats.org/officeDocument/2006/relationships/image" Target="../media/image30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Relationship Id="rId26" Type="http://schemas.openxmlformats.org/officeDocument/2006/relationships/image" Target="../media/image72.png"/><Relationship Id="rId27" Type="http://schemas.openxmlformats.org/officeDocument/2006/relationships/image" Target="../media/image73.png"/><Relationship Id="rId28" Type="http://schemas.openxmlformats.org/officeDocument/2006/relationships/image" Target="../media/image74.png"/><Relationship Id="rId29" Type="http://schemas.openxmlformats.org/officeDocument/2006/relationships/image" Target="../media/image7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79315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Analysis of 5,434 resting and stimulated CD8+ T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Analysis of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94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101,626 CD8+ endogenous and CAR T cells in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96012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96012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96012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96012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Analysis of 61,583 CD8+ virus-reactive T cells including those with memory response to SARS-CoV-2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Analysis of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rest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Additional analysis of STAT3 GOF CD8+ T cells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9. Analysis of 3,342 CD8+ T cells from patients with severe psoriasis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10. Analysis of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11. Analysis of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prepare_umap_DC1rank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9601200"/>
            <a:ext cx="2057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23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1" name="Picture 30" descr="Zenodo3993994_blood_transition_transitplot_disease_CARTEx_20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917441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2969315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0866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8860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gene_pca_varia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26670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_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08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plot_weight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7772400"/>
            <a:ext cx="1828800" cy="2286000"/>
          </a:xfrm>
          <a:prstGeom prst="rect">
            <a:avLst/>
          </a:prstGeom>
        </p:spPr>
      </p:pic>
      <p:pic>
        <p:nvPicPr>
          <p:cNvPr id="19" name="Picture 18" descr="plot_gene_pca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0" y="7772400"/>
            <a:ext cx="2667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CARTEx signature refinement using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JI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5840"/>
            <a:ext cx="36576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Jaccard index of signatures</a:t>
            </a:r>
          </a:p>
        </p:txBody>
      </p:sp>
      <p:pic>
        <p:nvPicPr>
          <p:cNvPr id="6" name="Picture 5" descr="all_genes_rep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5840"/>
            <a:ext cx="4572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488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Fraction of signature genes represented in experiments</a:t>
            </a:r>
          </a:p>
        </p:txBody>
      </p:sp>
      <p:pic>
        <p:nvPicPr>
          <p:cNvPr id="9" name="Picture 8" descr="upset_expt_CARTEx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1435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1" name="Picture 10" descr="fraction_CARTEx_rep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429000"/>
            <a:ext cx="41148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780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fraction_sig_repchart_CAR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846320"/>
            <a:ext cx="4114800" cy="1371600"/>
          </a:xfrm>
          <a:prstGeom prst="rect">
            <a:avLst/>
          </a:prstGeom>
        </p:spPr>
      </p:pic>
      <p:pic>
        <p:nvPicPr>
          <p:cNvPr id="14" name="Picture 13" descr="ggvenn_compare_exhaustion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5" name="Picture 14" descr="upset_exhaustion_differenti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7" name="Picture 16" descr="CARTEx_reactome_cover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8321040"/>
            <a:ext cx="7339455" cy="3657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832104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CARTEx scoring of bulk RNA sequencing datasets</a:t>
            </a:r>
          </a:p>
        </p:txBody>
      </p:sp>
      <p:pic>
        <p:nvPicPr>
          <p:cNvPr id="3" name="Picture 2" descr="bulkRNAseq_plot_Lynn_et_al_Nature_2019_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43200"/>
            <a:ext cx="24003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324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Analysis of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660073" cy="14630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36184_transition_volcano_OTvYN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219456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1772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816429" cy="11430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816429" cy="11430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_20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13816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0584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0584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0584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Additional analysis of exhaustion-prone CAR T cell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